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4" r:id="rId2"/>
    <p:sldId id="571" r:id="rId3"/>
    <p:sldId id="583" r:id="rId4"/>
    <p:sldId id="587" r:id="rId5"/>
    <p:sldId id="588" r:id="rId6"/>
    <p:sldId id="589" r:id="rId7"/>
    <p:sldId id="590" r:id="rId8"/>
    <p:sldId id="584" r:id="rId9"/>
    <p:sldId id="586" r:id="rId10"/>
    <p:sldId id="581" r:id="rId11"/>
    <p:sldId id="582" r:id="rId12"/>
    <p:sldId id="592" r:id="rId13"/>
    <p:sldId id="575" r:id="rId14"/>
    <p:sldId id="595" r:id="rId15"/>
    <p:sldId id="560" r:id="rId16"/>
    <p:sldId id="579" r:id="rId17"/>
    <p:sldId id="593" r:id="rId18"/>
    <p:sldId id="585" r:id="rId19"/>
    <p:sldId id="594" r:id="rId20"/>
    <p:sldId id="5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2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5515A-7E4B-424C-80AA-2B53B7049EED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4DE3F-FC13-6C4F-A454-4E233523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75B2-DB32-2DBE-D7B7-AD9EA6C3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2899-0319-786D-D545-107D1F394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2A6B-5C6F-BDDE-4A2B-D3D63357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75F6-7A7A-10F0-0DCC-2A0DB862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287F-FF55-15A6-3CC2-1424AAD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534-0361-ADCB-FE42-04954B21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1136D-30E0-16FB-D973-87174985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FF338-4369-7CD2-B6BE-52A431D4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1859-A4A8-8DAD-0383-1B681872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BEBBB-0D2F-EC68-A2FF-483654B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355EE-7A81-C8AC-49C7-2D0DD9C2B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3380F-189E-F768-05CC-C0488530E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1C951-CD07-9C36-634A-82DB2AF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572A-09BF-55B1-4F2E-5F062E8D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AE56-4C00-096F-A068-9FE25E27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E100-16DD-ED15-0207-21734D31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7322-9989-F19B-C8C5-8757D075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70B1-80EE-9574-2FC3-498F1D9A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0941-C7AF-3779-1A1D-74C6D400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CA44-5D49-1C45-8977-C44B0415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117D-5136-86B0-D82F-585F29E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4CA1-CD27-54B9-ECA2-F48FB5194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E82-D227-FADB-05BA-7799FE29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2814-D4A0-3EFE-82B4-021CAA95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86BF-15E5-F50D-4B02-6E60CC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F765-1599-6698-2E31-3CDD222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6DE5-4D7A-A2BD-CC09-34F4BC143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BCEE-EC3E-412C-B0DF-D027E63A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33B4-563F-6C7C-D6F1-33AE5D4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31782-C29E-CD1A-2189-08AE31D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EE7A-3200-4B45-D093-BA269A5F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ED8F-5A33-81A4-D06A-C87BFE9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EF6B-FE1C-25AA-7486-533F4042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F13C-5FA9-5B67-3DE9-AAF77407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8D99-B4E9-B0C9-C5BB-5F2A9128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7D5A7-5E24-9A63-59E4-EF2579C70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35C59-3A87-ED5F-E838-B5CE606A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F4179-8881-14C9-E4E0-AA130637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0C51A-B8BB-1C1A-F728-53C949A7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819-C80D-2B47-F594-ED883400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5AAAD-C1FD-FE25-D91D-396A52E1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7076D-4A99-3164-379F-6C112840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5BB63-C37F-C37F-1B95-0EE5D98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1E0D4-79AD-FF9C-3157-500B57B9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63D72-61AA-AF7F-0695-008E7D8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9AA2-279F-E2CB-CFAC-B43CE57B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DC8A-4DA5-85F0-6995-17FAEDF7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C164B-D540-CBA0-F61B-F7E879BF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F7064-6E61-6638-3D4D-C6B68B3C7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89D35-63C9-45E0-250A-D3DAA1C7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DBEA9-F586-77D0-C025-F727FA8C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60DD-91B1-4E30-B610-38ACB34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638-D8E6-238C-CA7D-E9825680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22CF-3611-3D42-2B41-1E0CDEC6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A8A70-AB3A-046E-A6B1-F02F33F2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7F98F-1225-FF8B-1343-140DDF7E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278BA-D1EB-3FC7-9817-42C3B3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9F9FA-8076-D6C2-7D3D-6982FCB3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00A0-974D-ED39-4927-3AE98A69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7D23-20BC-3656-DC98-6AA06F72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9229-3D90-B7CF-FD9B-A51A60569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39B-CCA0-524E-BEC6-FD721969F8B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BA94-05A7-985F-B6DF-2CA79C510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4EB82-7BE8-636A-9949-020E88082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Ilg3gGewQ5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Backpropagation, stochastic gradient descent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5430078" y="3947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649002" y="4225497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9DB91-6325-3A30-C51C-FB25F920B972}"/>
              </a:ext>
            </a:extLst>
          </p:cNvPr>
          <p:cNvSpPr txBox="1"/>
          <p:nvPr/>
        </p:nvSpPr>
        <p:spPr>
          <a:xfrm>
            <a:off x="5632525" y="4078506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79413B-3AFF-F0C4-480B-8A186E083DD8}"/>
              </a:ext>
            </a:extLst>
          </p:cNvPr>
          <p:cNvCxnSpPr>
            <a:cxnSpLocks/>
          </p:cNvCxnSpPr>
          <p:nvPr/>
        </p:nvCxnSpPr>
        <p:spPr>
          <a:xfrm>
            <a:off x="6096000" y="4246158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B841A-64E5-2DE2-2E67-34271830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63" y="1566645"/>
            <a:ext cx="1893603" cy="402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ED758-CE69-BECF-93F3-43184895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3" y="2247208"/>
            <a:ext cx="7231447" cy="402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18888C-72F1-C9F0-6372-1C441E40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0" y="5291355"/>
            <a:ext cx="4953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1113757" y="21507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1113757" y="287964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2886235" y="2429068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413451" y="24324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89619" y="2456571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1793633" y="2814380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552157" y="2707364"/>
            <a:ext cx="861294" cy="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1934215" y="21543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1898479" y="272409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2C6022-86C0-998C-7145-6DA9676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99" y="3574245"/>
            <a:ext cx="7231447" cy="402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/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E83A12-1DB7-D8ED-E086-D65B4D20F8A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133898" y="2697425"/>
            <a:ext cx="528333" cy="1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1F9F5-3494-AC6F-65DA-EAF3BFE9DABA}"/>
              </a:ext>
            </a:extLst>
          </p:cNvPr>
          <p:cNvSpPr/>
          <p:nvPr/>
        </p:nvSpPr>
        <p:spPr>
          <a:xfrm>
            <a:off x="1007879" y="1499828"/>
            <a:ext cx="57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8DB8D7-5FEA-B82C-1E68-A24212AC67FF}"/>
              </a:ext>
            </a:extLst>
          </p:cNvPr>
          <p:cNvSpPr/>
          <p:nvPr/>
        </p:nvSpPr>
        <p:spPr>
          <a:xfrm>
            <a:off x="1934215" y="1467197"/>
            <a:ext cx="669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weights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74DFD0-8D81-779C-59C0-976AF6A2BF0E}"/>
              </a:ext>
            </a:extLst>
          </p:cNvPr>
          <p:cNvSpPr/>
          <p:nvPr/>
        </p:nvSpPr>
        <p:spPr>
          <a:xfrm>
            <a:off x="4354858" y="1435655"/>
            <a:ext cx="798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activation</a:t>
            </a:r>
          </a:p>
          <a:p>
            <a:r>
              <a:rPr lang="en-US" baseline="-25000" dirty="0"/>
              <a:t>function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D38ECF-8037-83F9-EB14-5D3A92A9D51C}"/>
              </a:ext>
            </a:extLst>
          </p:cNvPr>
          <p:cNvSpPr/>
          <p:nvPr/>
        </p:nvSpPr>
        <p:spPr>
          <a:xfrm>
            <a:off x="5596108" y="1434007"/>
            <a:ext cx="923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“activation”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DD45EE-8112-399A-C765-CEFE9F9A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09" y="4273524"/>
            <a:ext cx="4953000" cy="97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550EE-0A43-0AE9-F004-29AD3348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259" y="5653437"/>
            <a:ext cx="4610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B9D-2405-D992-EF60-43DFB9CB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derivatives of this look like?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D699-11E9-D2CF-DBC6-37125A20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8" y="2550620"/>
            <a:ext cx="9105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78" y="408404"/>
            <a:ext cx="11081804" cy="1325563"/>
          </a:xfrm>
        </p:spPr>
        <p:txBody>
          <a:bodyPr/>
          <a:lstStyle/>
          <a:p>
            <a:r>
              <a:rPr lang="en-US" dirty="0"/>
              <a:t>Finding the gradient of the neural network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875668" y="1693082"/>
            <a:ext cx="915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EDAADD14-E897-2607-3B05-52E65D4A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3" r="-3674" b="62919"/>
          <a:stretch/>
        </p:blipFill>
        <p:spPr>
          <a:xfrm>
            <a:off x="7480513" y="2413554"/>
            <a:ext cx="5029200" cy="109728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5B566D2-0258-05CF-2BAD-32521D5DE240}"/>
              </a:ext>
            </a:extLst>
          </p:cNvPr>
          <p:cNvSpPr/>
          <p:nvPr/>
        </p:nvSpPr>
        <p:spPr>
          <a:xfrm>
            <a:off x="6596089" y="26835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295583-A249-B931-AFBA-151891603C9C}"/>
              </a:ext>
            </a:extLst>
          </p:cNvPr>
          <p:cNvSpPr/>
          <p:nvPr/>
        </p:nvSpPr>
        <p:spPr>
          <a:xfrm>
            <a:off x="6596089" y="332154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7F2F3F-9F83-4DC1-AF38-A29B642B20C5}"/>
              </a:ext>
            </a:extLst>
          </p:cNvPr>
          <p:cNvSpPr/>
          <p:nvPr/>
        </p:nvSpPr>
        <p:spPr>
          <a:xfrm>
            <a:off x="6596089" y="405041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992F54-E8E5-49AE-E5CA-E06310D4A22E}"/>
              </a:ext>
            </a:extLst>
          </p:cNvPr>
          <p:cNvSpPr/>
          <p:nvPr/>
        </p:nvSpPr>
        <p:spPr>
          <a:xfrm>
            <a:off x="6596089" y="477928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8C68E-8D03-6D51-173B-880887AEA65D}"/>
              </a:ext>
            </a:extLst>
          </p:cNvPr>
          <p:cNvSpPr/>
          <p:nvPr/>
        </p:nvSpPr>
        <p:spPr>
          <a:xfrm>
            <a:off x="6823127" y="1713471"/>
            <a:ext cx="1061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E8C7A-01BC-05C3-626C-45C1CCC5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2" y="2842595"/>
            <a:ext cx="154365" cy="2830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DDE00A-EF0B-9F7C-9A68-4C399EAC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9" y="3482219"/>
            <a:ext cx="154365" cy="2830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9B8CC91-99E5-F052-2FB6-E84A5AB6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8" y="4202779"/>
            <a:ext cx="154365" cy="2830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A324-9DA7-27F5-3483-5C8E26E9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44" y="4878710"/>
            <a:ext cx="154365" cy="2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BB9A-801A-4039-0C6C-5A8248BA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4939E-8956-9634-1415-64BC90A7D33D}"/>
              </a:ext>
            </a:extLst>
          </p:cNvPr>
          <p:cNvSpPr/>
          <p:nvPr/>
        </p:nvSpPr>
        <p:spPr>
          <a:xfrm>
            <a:off x="-1" y="6211669"/>
            <a:ext cx="13470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https://www.youtube.com/watch?v=Ilg3gGewQ5U</a:t>
            </a:r>
            <a:r>
              <a:rPr lang="en-US" dirty="0"/>
              <a:t>    </a:t>
            </a:r>
            <a:r>
              <a:rPr lang="en-US" b="1" dirty="0"/>
              <a:t>What is backpropagation really doing? | Chapter 3, Deep learning</a:t>
            </a:r>
          </a:p>
          <a:p>
            <a:r>
              <a:rPr lang="en-US" dirty="0"/>
              <a:t> 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21B8B-1DCD-1444-90DE-504A5174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44" y="-111512"/>
            <a:ext cx="12322488" cy="6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4911441" cy="3227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2096514" y="503428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2200B08-3990-E887-036B-272D060A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663" y="1806763"/>
            <a:ext cx="5132137" cy="328456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883FDE-87CE-FD74-7DA0-48C1A77E7FFD}"/>
              </a:ext>
            </a:extLst>
          </p:cNvPr>
          <p:cNvSpPr/>
          <p:nvPr/>
        </p:nvSpPr>
        <p:spPr>
          <a:xfrm>
            <a:off x="7853526" y="509133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750363-3D88-D140-0703-B7802E9208A4}"/>
              </a:ext>
            </a:extLst>
          </p:cNvPr>
          <p:cNvSpPr/>
          <p:nvPr/>
        </p:nvSpPr>
        <p:spPr>
          <a:xfrm rot="16200000">
            <a:off x="4932505" y="3126874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85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380837" y="2687369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9EB0E3-EB76-E677-4313-03BC4FB5B8E0}"/>
              </a:ext>
            </a:extLst>
          </p:cNvPr>
          <p:cNvSpPr/>
          <p:nvPr/>
        </p:nvSpPr>
        <p:spPr>
          <a:xfrm>
            <a:off x="8366127" y="267312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FE5479-62BA-C0F7-AD84-A5732BFFCBC7}"/>
              </a:ext>
            </a:extLst>
          </p:cNvPr>
          <p:cNvSpPr/>
          <p:nvPr/>
        </p:nvSpPr>
        <p:spPr>
          <a:xfrm>
            <a:off x="8366127" y="33110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68A749F-F41C-9168-C0ED-88B4A6241FEB}"/>
              </a:ext>
            </a:extLst>
          </p:cNvPr>
          <p:cNvSpPr/>
          <p:nvPr/>
        </p:nvSpPr>
        <p:spPr>
          <a:xfrm>
            <a:off x="8366127" y="403995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A75FC6-A69F-8DDE-E919-C7E9DC0D3B90}"/>
              </a:ext>
            </a:extLst>
          </p:cNvPr>
          <p:cNvSpPr/>
          <p:nvPr/>
        </p:nvSpPr>
        <p:spPr>
          <a:xfrm>
            <a:off x="8366127" y="476882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25175C-A75F-F975-77C7-4A6D5C6A935E}"/>
              </a:ext>
            </a:extLst>
          </p:cNvPr>
          <p:cNvSpPr/>
          <p:nvPr/>
        </p:nvSpPr>
        <p:spPr>
          <a:xfrm>
            <a:off x="8366127" y="1750260"/>
            <a:ext cx="1014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612169" y="1567941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9512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DF267-76B4-5073-8575-8AD9D2194A7A}"/>
              </a:ext>
            </a:extLst>
          </p:cNvPr>
          <p:cNvSpPr/>
          <p:nvPr/>
        </p:nvSpPr>
        <p:spPr>
          <a:xfrm>
            <a:off x="9893793" y="3695189"/>
            <a:ext cx="2106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may be only a few times more weights than inputs.</a:t>
            </a:r>
          </a:p>
          <a:p>
            <a:endParaRPr lang="en-US" dirty="0"/>
          </a:p>
          <a:p>
            <a:r>
              <a:rPr lang="en-US" dirty="0"/>
              <a:t>Possible to succinctly communicate the parameters of the model…</a:t>
            </a:r>
          </a:p>
        </p:txBody>
      </p:sp>
    </p:spTree>
    <p:extLst>
      <p:ext uri="{BB962C8B-B14F-4D97-AF65-F5344CB8AC3E}">
        <p14:creationId xmlns:p14="http://schemas.microsoft.com/office/powerpoint/2010/main" val="2514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899C-A1E0-C828-F3A8-78ABB24E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page1image13528656">
            <a:extLst>
              <a:ext uri="{FF2B5EF4-FFF2-40B4-BE49-F238E27FC236}">
                <a16:creationId xmlns:a16="http://schemas.microsoft.com/office/drawing/2014/main" id="{765450A3-C611-01F1-4908-C3705410D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151569"/>
            <a:ext cx="8888605" cy="66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6F4D-2D90-E2D0-948B-E5C6B501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D7DC4-9386-549C-BE71-EFC007A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5815" cy="6757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AEAF-F435-2E47-8DA4-2F37BF45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27" y="6074239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B92F0E-F843-2988-EA37-811E65C3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a potentially </a:t>
            </a:r>
            <a:r>
              <a:rPr lang="en-US" b="1" dirty="0"/>
              <a:t>expensive-to-evaluate loss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 is it expensive?  looping over all the training data.</a:t>
            </a:r>
          </a:p>
          <a:p>
            <a:r>
              <a:rPr lang="en-US" dirty="0"/>
              <a:t>Gradient descent alone will find </a:t>
            </a:r>
            <a:r>
              <a:rPr lang="en-US" b="1" dirty="0"/>
              <a:t>local minima</a:t>
            </a:r>
            <a:r>
              <a:rPr lang="en-US" dirty="0"/>
              <a:t>.  I have to take steps against the gradient sometimes to escape.</a:t>
            </a:r>
          </a:p>
          <a:p>
            <a:r>
              <a:rPr lang="en-US" dirty="0"/>
              <a:t>Adding random vectors to my position to try to escape from local minima is extremely inefficient, but what can I do?  Markov chain monte </a:t>
            </a:r>
            <a:r>
              <a:rPr lang="en-US" dirty="0" err="1"/>
              <a:t>carlo</a:t>
            </a:r>
            <a:r>
              <a:rPr lang="en-US" dirty="0"/>
              <a:t>.</a:t>
            </a:r>
          </a:p>
        </p:txBody>
      </p:sp>
      <p:pic>
        <p:nvPicPr>
          <p:cNvPr id="4" name="Picture 3" descr="page1image13528656">
            <a:extLst>
              <a:ext uri="{FF2B5EF4-FFF2-40B4-BE49-F238E27FC236}">
                <a16:creationId xmlns:a16="http://schemas.microsoft.com/office/drawing/2014/main" id="{C26D2C51-30E1-958D-7FB4-236CB5DB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19" y="166876"/>
            <a:ext cx="3168899" cy="23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1132913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6E7FB-E2E3-4DE6-E470-DDABA75341AC}"/>
              </a:ext>
            </a:extLst>
          </p:cNvPr>
          <p:cNvSpPr/>
          <p:nvPr/>
        </p:nvSpPr>
        <p:spPr>
          <a:xfrm>
            <a:off x="4555958" y="2423061"/>
            <a:ext cx="1002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DF8F0-A03C-A78D-2D4C-1969617250F8}"/>
              </a:ext>
            </a:extLst>
          </p:cNvPr>
          <p:cNvSpPr/>
          <p:nvPr/>
        </p:nvSpPr>
        <p:spPr>
          <a:xfrm>
            <a:off x="3078050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95A1E-CDAD-CFDD-21AE-5E8F5EB92A0E}"/>
              </a:ext>
            </a:extLst>
          </p:cNvPr>
          <p:cNvSpPr/>
          <p:nvPr/>
        </p:nvSpPr>
        <p:spPr>
          <a:xfrm>
            <a:off x="5960910" y="2567556"/>
            <a:ext cx="1002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gradient of the loss function w/r/t  w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39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 * number of outputs</a:t>
            </a:r>
          </a:p>
        </p:txBody>
      </p:sp>
    </p:spTree>
    <p:extLst>
      <p:ext uri="{BB962C8B-B14F-4D97-AF65-F5344CB8AC3E}">
        <p14:creationId xmlns:p14="http://schemas.microsoft.com/office/powerpoint/2010/main" val="130373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573AD-9D70-2D53-ED58-DB819E3F8AD5}"/>
              </a:ext>
            </a:extLst>
          </p:cNvPr>
          <p:cNvSpPr/>
          <p:nvPr/>
        </p:nvSpPr>
        <p:spPr>
          <a:xfrm>
            <a:off x="701842" y="3624072"/>
            <a:ext cx="687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But the loss function usually is a sum over the number of training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83C3C-307D-3132-A32F-F1E6179AA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55" y="4441912"/>
            <a:ext cx="5892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763039" y="177097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</p:spTree>
    <p:extLst>
      <p:ext uri="{BB962C8B-B14F-4D97-AF65-F5344CB8AC3E}">
        <p14:creationId xmlns:p14="http://schemas.microsoft.com/office/powerpoint/2010/main" val="12749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loss function is expensive because it has all the data</a:t>
            </a:r>
          </a:p>
          <a:p>
            <a:r>
              <a:rPr lang="en-US" b="1" dirty="0"/>
              <a:t>gradient descent gets stuck in local minima</a:t>
            </a:r>
          </a:p>
          <a:p>
            <a:endParaRPr lang="en-US" dirty="0"/>
          </a:p>
          <a:p>
            <a:r>
              <a:rPr lang="en-US" dirty="0"/>
              <a:t>Replace the full gradient of the loss function w/r/t model parameters with an approximation of the gradient</a:t>
            </a:r>
          </a:p>
          <a:p>
            <a:r>
              <a:rPr lang="en-US" dirty="0"/>
              <a:t>Use the gradient w/r/t just one of the training points; iterate over all the data; this adds randomness and mitigates the local minimum problem.</a:t>
            </a:r>
          </a:p>
          <a:p>
            <a:r>
              <a:rPr lang="en-US" dirty="0"/>
              <a:t>Training on subsets of the data “batches” mitigates both of these problems: it breaks local minima that are present in only some of the data, and allows more optimization steps to happen faster.</a:t>
            </a:r>
          </a:p>
          <a:p>
            <a:r>
              <a:rPr lang="en-US" dirty="0"/>
              <a:t>Cost?  Low ratio of steps to data; only see each data point some of the time.</a:t>
            </a:r>
          </a:p>
          <a:p>
            <a:r>
              <a:rPr lang="en-US" dirty="0"/>
              <a:t>Gradient descent on random (or permuted) subsets acts like a randomized average gradient.</a:t>
            </a:r>
          </a:p>
        </p:txBody>
      </p:sp>
    </p:spTree>
    <p:extLst>
      <p:ext uri="{BB962C8B-B14F-4D97-AF65-F5344CB8AC3E}">
        <p14:creationId xmlns:p14="http://schemas.microsoft.com/office/powerpoint/2010/main" val="18785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93A-0B1F-0142-308C-E5C7412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p:pic>
        <p:nvPicPr>
          <p:cNvPr id="3074" name="Picture 2" descr="A Brief Primer: Stochastic Gradient Descent | Samvit Jain">
            <a:extLst>
              <a:ext uri="{FF2B5EF4-FFF2-40B4-BE49-F238E27FC236}">
                <a16:creationId xmlns:a16="http://schemas.microsoft.com/office/drawing/2014/main" id="{03DE913D-6F25-0875-CAC3-A07CC2B35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1488741"/>
            <a:ext cx="58560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DB4AE-6FFF-AB22-A180-2BAA97304F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84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gradient descent  (full gradient)</a:t>
            </a:r>
          </a:p>
          <a:p>
            <a:r>
              <a:rPr lang="en-US" dirty="0"/>
              <a:t>stochastic gradient descent (one point at a time)</a:t>
            </a:r>
          </a:p>
          <a:p>
            <a:r>
              <a:rPr lang="en-US" dirty="0"/>
              <a:t>minibatch gradient descent (middle ground)</a:t>
            </a:r>
          </a:p>
          <a:p>
            <a:endParaRPr lang="en-US" dirty="0"/>
          </a:p>
          <a:p>
            <a:r>
              <a:rPr lang="en-US" dirty="0"/>
              <a:t>Need a piece of jargon:</a:t>
            </a:r>
          </a:p>
          <a:p>
            <a:pPr marL="0" indent="0">
              <a:buNone/>
            </a:pPr>
            <a:r>
              <a:rPr lang="en-US" dirty="0"/>
              <a:t>“epoch” is the amount of training needed to see each item of training data on average once.</a:t>
            </a:r>
          </a:p>
        </p:txBody>
      </p:sp>
    </p:spTree>
    <p:extLst>
      <p:ext uri="{BB962C8B-B14F-4D97-AF65-F5344CB8AC3E}">
        <p14:creationId xmlns:p14="http://schemas.microsoft.com/office/powerpoint/2010/main" val="219933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776</Words>
  <Application>Microsoft Macintosh PowerPoint</Application>
  <PresentationFormat>Widescreen</PresentationFormat>
  <Paragraphs>186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Backpropagation, stochastic gradient descent</vt:lpstr>
      <vt:lpstr>PowerPoint Presentation</vt:lpstr>
      <vt:lpstr>Difficulties with training models</vt:lpstr>
      <vt:lpstr>Gradient descent:</vt:lpstr>
      <vt:lpstr>Gradient descent:</vt:lpstr>
      <vt:lpstr>Gradient descent:</vt:lpstr>
      <vt:lpstr>Basic neural network</vt:lpstr>
      <vt:lpstr>Stochastic gradient descent</vt:lpstr>
      <vt:lpstr>SGD</vt:lpstr>
      <vt:lpstr>One neuron… logisitic classifier…</vt:lpstr>
      <vt:lpstr>One neuron… logisitic classifier…</vt:lpstr>
      <vt:lpstr>What do the derivatives of this look like?</vt:lpstr>
      <vt:lpstr>Finding the gradient of the neural network loss</vt:lpstr>
      <vt:lpstr>PowerPoint Presentation</vt:lpstr>
      <vt:lpstr>Logistic loss function on Galton height data</vt:lpstr>
      <vt:lpstr>Deep neural network</vt:lpstr>
      <vt:lpstr>Deep neural network backpropagation</vt:lpstr>
      <vt:lpstr>This convolutional neural network..  How many parameters does it have?</vt:lpstr>
      <vt:lpstr>This convolutional neural network..  How many parameters does it have?</vt:lpstr>
      <vt:lpstr>PowerPoint Presentation</vt:lpstr>
      <vt:lpstr>Office hours 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Backpropagation, stochastic gradient descent</dc:title>
  <dc:creator>Will Trimble</dc:creator>
  <cp:lastModifiedBy>Will Trimble</cp:lastModifiedBy>
  <cp:revision>5</cp:revision>
  <dcterms:created xsi:type="dcterms:W3CDTF">2022-05-05T22:55:48Z</dcterms:created>
  <dcterms:modified xsi:type="dcterms:W3CDTF">2023-02-08T16:52:58Z</dcterms:modified>
</cp:coreProperties>
</file>